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1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70" r:id="rId12"/>
    <p:sldId id="265" r:id="rId13"/>
    <p:sldId id="266" r:id="rId14"/>
    <p:sldId id="271" r:id="rId15"/>
    <p:sldId id="267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 hosein" initials="Ah" lastIdx="1" clrIdx="0">
    <p:extLst>
      <p:ext uri="{19B8F6BF-5375-455C-9EA6-DF929625EA0E}">
        <p15:presenceInfo xmlns:p15="http://schemas.microsoft.com/office/powerpoint/2012/main" userId="0747dc3b7bc89c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6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B857A-D2C4-4382-8ADC-646E454656B5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4FB66-C6D4-40EE-B0CC-003E1D3C9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73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0297-7D6F-4542-8666-A224DB14CE4C}" type="datetime1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2252-D788-44CA-A2F2-DB50D7D7E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92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0C89-5ABA-4F4C-AA22-B5BD7B026BAC}" type="datetime1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2252-D788-44CA-A2F2-DB50D7D7E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221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7980-0D24-4969-A8DA-E536E9FA4113}" type="datetime1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2252-D788-44CA-A2F2-DB50D7D7E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CAEE1-1887-46E5-B7EB-528A33DD69BA}" type="datetime1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2252-D788-44CA-A2F2-DB50D7D7E87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8565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863D-44B1-4D01-906A-EA6DCCE1FD14}" type="datetime1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2252-D788-44CA-A2F2-DB50D7D7E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39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857D8-B355-4FEB-AC6C-113EDD2CBDCA}" type="datetime1">
              <a:rPr lang="en-US" smtClean="0"/>
              <a:t>12/29/2023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2252-D788-44CA-A2F2-DB50D7D7E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34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3D6EA-3DBA-4DAB-86E4-2F9F18942097}" type="datetime1">
              <a:rPr lang="en-US" smtClean="0"/>
              <a:t>12/29/2023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2252-D788-44CA-A2F2-DB50D7D7E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72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0CB7-08ED-4423-91FA-5773BAD7D65F}" type="datetime1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2252-D788-44CA-A2F2-DB50D7D7E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99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437CA-FBCD-4A2F-8424-41674C986367}" type="datetime1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2252-D788-44CA-A2F2-DB50D7D7E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9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B1A12-9732-4655-9D27-6B0B057B5E39}" type="datetime1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2252-D788-44CA-A2F2-DB50D7D7E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8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F869-8295-4239-A341-39B28FC0D18F}" type="datetime1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2252-D788-44CA-A2F2-DB50D7D7E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08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87658-6296-43BD-A456-11B1D825001B}" type="datetime1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2252-D788-44CA-A2F2-DB50D7D7E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33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AEC9-5B67-490B-A04F-151CF9AD8155}" type="datetime1">
              <a:rPr lang="en-US" smtClean="0"/>
              <a:t>12/29/2023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2252-D788-44CA-A2F2-DB50D7D7E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5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32048-F289-41F2-BBAB-15F595F65E11}" type="datetime1">
              <a:rPr lang="en-US" smtClean="0"/>
              <a:t>12/29/2023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2252-D788-44CA-A2F2-DB50D7D7E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46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6FAA8-B2CB-48B9-B070-0D87DFAD6C92}" type="datetime1">
              <a:rPr lang="en-US" smtClean="0"/>
              <a:t>12/29/2023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2252-D788-44CA-A2F2-DB50D7D7E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16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124A-FEB8-4BA6-AF1A-110902249AB7}" type="datetime1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2252-D788-44CA-A2F2-DB50D7D7E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89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18E1F-78B5-4736-9F12-80D3054A335B}" type="datetime1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2252-D788-44CA-A2F2-DB50D7D7E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01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9B121E-EE89-4F8A-AD52-B71C12B99B78}" type="datetime1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892252-D788-44CA-A2F2-DB50D7D7E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935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  <p:sldLayoutId id="2147483983" r:id="rId12"/>
    <p:sldLayoutId id="2147483984" r:id="rId13"/>
    <p:sldLayoutId id="2147483985" r:id="rId14"/>
    <p:sldLayoutId id="2147483986" r:id="rId15"/>
    <p:sldLayoutId id="2147483987" r:id="rId16"/>
    <p:sldLayoutId id="2147483988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ookedbrains.net/2016/07/gadgets-to-make-your-home-smarter.html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17/06/relationships/model3d" Target="../media/model3d1.glb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BA3ED0-1F5B-EA3F-3CC4-3C57105E0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556" y="982942"/>
            <a:ext cx="2072887" cy="2943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35FB10-394B-7440-0849-4E1F31C6EB0F}"/>
              </a:ext>
            </a:extLst>
          </p:cNvPr>
          <p:cNvSpPr txBox="1"/>
          <p:nvPr/>
        </p:nvSpPr>
        <p:spPr>
          <a:xfrm>
            <a:off x="4208032" y="161365"/>
            <a:ext cx="3775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/>
              <a:t>به نام خدا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1682B-93AC-06F9-1F36-0ABDD892EF75}"/>
              </a:ext>
            </a:extLst>
          </p:cNvPr>
          <p:cNvSpPr txBox="1"/>
          <p:nvPr/>
        </p:nvSpPr>
        <p:spPr>
          <a:xfrm>
            <a:off x="3861995" y="4098664"/>
            <a:ext cx="4873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/>
              <a:t>پروژه : قفل هوشمند با تشخیص الگوی عضلات چهره</a:t>
            </a:r>
            <a:endParaRPr 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F77D55-EEBF-096A-8208-A5ABAE35B575}"/>
              </a:ext>
            </a:extLst>
          </p:cNvPr>
          <p:cNvSpPr txBox="1"/>
          <p:nvPr/>
        </p:nvSpPr>
        <p:spPr>
          <a:xfrm>
            <a:off x="4208032" y="4808668"/>
            <a:ext cx="37759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/>
              <a:t>استاد : دکتر عصایی</a:t>
            </a:r>
          </a:p>
          <a:p>
            <a:pPr algn="r" rtl="1"/>
            <a:endParaRPr lang="fa-IR" sz="2000" dirty="0"/>
          </a:p>
          <a:p>
            <a:pPr algn="r" rtl="1"/>
            <a:r>
              <a:rPr lang="fa-IR" sz="2000" dirty="0"/>
              <a:t>دانشجو : امیر حسین کشاورزیان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3424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D61F46-F7A1-143E-6943-B74408994525}"/>
              </a:ext>
            </a:extLst>
          </p:cNvPr>
          <p:cNvSpPr txBox="1"/>
          <p:nvPr/>
        </p:nvSpPr>
        <p:spPr>
          <a:xfrm>
            <a:off x="2947596" y="290456"/>
            <a:ext cx="5593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i="0" dirty="0">
                <a:effectLst/>
                <a:latin typeface="IRANSans"/>
              </a:rPr>
              <a:t>جدول حالات قفل هوشمند با تشخیص الگوی عضلات چهره</a:t>
            </a:r>
          </a:p>
          <a:p>
            <a:endParaRPr lang="en-US" sz="20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10B19F9-A78E-0684-88E3-6C794CBEE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378389"/>
              </p:ext>
            </p:extLst>
          </p:nvPr>
        </p:nvGraphicFramePr>
        <p:xfrm>
          <a:off x="2023633" y="1088316"/>
          <a:ext cx="8144734" cy="53591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3941834218"/>
                    </a:ext>
                  </a:extLst>
                </a:gridCol>
                <a:gridCol w="6336254">
                  <a:extLst>
                    <a:ext uri="{9D8B030D-6E8A-4147-A177-3AD203B41FA5}">
                      <a16:colId xmlns:a16="http://schemas.microsoft.com/office/drawing/2014/main" val="944326952"/>
                    </a:ext>
                  </a:extLst>
                </a:gridCol>
              </a:tblGrid>
              <a:tr h="525033">
                <a:tc>
                  <a:txBody>
                    <a:bodyPr/>
                    <a:lstStyle/>
                    <a:p>
                      <a:pPr algn="ctr"/>
                      <a:r>
                        <a:rPr lang="fa-IR" dirty="0"/>
                        <a:t>حالات / کاربرد ها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a-IR" b="1" dirty="0">
                          <a:effectLst/>
                        </a:rPr>
                        <a:t>توضیحات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299908179"/>
                  </a:ext>
                </a:extLst>
              </a:tr>
              <a:tr h="778136"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باز کردن قفل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زمانی که سیستم الگوی عضلات چهره را تشخیص داده و هویت فرد را تأیید می‌کند، قفل به صورت خودکار باز می‌شود.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187382"/>
                  </a:ext>
                </a:extLst>
              </a:tr>
              <a:tr h="848061">
                <a:tc>
                  <a:txBody>
                    <a:bodyPr/>
                    <a:lstStyle/>
                    <a:p>
                      <a:pPr algn="ctr"/>
                      <a:r>
                        <a:rPr lang="fa-IR" dirty="0"/>
                        <a:t>بستن قفل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در صورتی که سیستم الگوی عضلات چهره را تشخیص نمی‌دهد یا به هویت غیرمجازی برخورد می‌کند، قفل خودکار بسته می‌شود.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214668"/>
                  </a:ext>
                </a:extLst>
              </a:tr>
              <a:tr h="928744">
                <a:tc>
                  <a:txBody>
                    <a:bodyPr/>
                    <a:lstStyle/>
                    <a:p>
                      <a:pPr algn="ctr" rtl="1"/>
                      <a:r>
                        <a:rPr lang="fa-I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دسترسی محدود به افراد خاص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ین سیستم قادر به تعیین کاربران مجاز برای دسترسی به یک فضا است و فقط افراد تأییدشده توسط الگوریتم درخواستی می‌توانند قفل را باز کنند.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494944"/>
                  </a:ext>
                </a:extLst>
              </a:tr>
              <a:tr h="1049169">
                <a:tc>
                  <a:txBody>
                    <a:bodyPr/>
                    <a:lstStyle/>
                    <a:p>
                      <a:pPr algn="ctr" rtl="1"/>
                      <a:r>
                        <a:rPr lang="fa-I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رها کردن صدای هشدار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 fontAlgn="base"/>
                      <a:r>
                        <a:rPr lang="fa-IR" dirty="0">
                          <a:effectLst/>
                        </a:rPr>
                        <a:t>در صورتی که الگوریتم به علت شناسایی مسائل یا احتمال خطاهایی اقدام به بستن قفل کند، می‌تواند به کمک یک هشدار صوتی، کاربر را مطلع کند.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2438656"/>
                  </a:ext>
                </a:extLst>
              </a:tr>
              <a:tr h="1229958">
                <a:tc>
                  <a:txBody>
                    <a:bodyPr/>
                    <a:lstStyle/>
                    <a:p>
                      <a:pPr algn="ctr" rtl="1" fontAlgn="base"/>
                      <a:r>
                        <a:rPr lang="fa-IR" dirty="0">
                          <a:effectLst/>
                        </a:rPr>
                        <a:t>ضبط و پایگاه‌گذاری چهره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 fontAlgn="base"/>
                      <a:r>
                        <a:rPr lang="fa-IR" dirty="0">
                          <a:effectLst/>
                        </a:rPr>
                        <a:t>سیستم می‌تواند الگوهای عضلات چهره را ضبط و برای استفاده‌های آینده در پایگاه‌داده ذخیره کند.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655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7449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4EC72D-E4AE-802E-159E-16C5B72B6840}"/>
              </a:ext>
            </a:extLst>
          </p:cNvPr>
          <p:cNvSpPr txBox="1"/>
          <p:nvPr/>
        </p:nvSpPr>
        <p:spPr>
          <a:xfrm>
            <a:off x="7551868" y="355001"/>
            <a:ext cx="3765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/>
              <a:t>جدول </a:t>
            </a:r>
            <a:r>
              <a:rPr lang="en-US" sz="2400" dirty="0"/>
              <a:t>Action - percept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79674CB-C52B-3913-CA0F-478C47153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785424"/>
              </p:ext>
            </p:extLst>
          </p:nvPr>
        </p:nvGraphicFramePr>
        <p:xfrm>
          <a:off x="2032000" y="1301675"/>
          <a:ext cx="8128000" cy="36612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03332">
                  <a:extLst>
                    <a:ext uri="{9D8B030D-6E8A-4147-A177-3AD203B41FA5}">
                      <a16:colId xmlns:a16="http://schemas.microsoft.com/office/drawing/2014/main" val="2476048513"/>
                    </a:ext>
                  </a:extLst>
                </a:gridCol>
                <a:gridCol w="5824668">
                  <a:extLst>
                    <a:ext uri="{9D8B030D-6E8A-4147-A177-3AD203B41FA5}">
                      <a16:colId xmlns:a16="http://schemas.microsoft.com/office/drawing/2014/main" val="3282922857"/>
                    </a:ext>
                  </a:extLst>
                </a:gridCol>
              </a:tblGrid>
              <a:tr h="455805">
                <a:tc>
                  <a:txBody>
                    <a:bodyPr/>
                    <a:lstStyle/>
                    <a:p>
                      <a:pPr algn="ctr"/>
                      <a:r>
                        <a:rPr lang="fa-IR" dirty="0"/>
                        <a:t> </a:t>
                      </a:r>
                      <a:r>
                        <a:rPr lang="en-US" dirty="0"/>
                        <a:t>percept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919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ar-SA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وضعیت 1: تشخیص چهره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اگر چهره تشخیص داده نشود انتقال به وضعیت 1 (</a:t>
                      </a:r>
                      <a:r>
                        <a:rPr lang="ar-S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تشخیص</a:t>
                      </a:r>
                      <a:r>
                        <a:rPr lang="fa-I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دوباره</a:t>
                      </a:r>
                      <a:r>
                        <a:rPr lang="ar-S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چهره</a:t>
                      </a:r>
                      <a:r>
                        <a:rPr lang="fa-I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 - اگر چهره تشخیص داده شود انتقال به وضعیت 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7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ar-S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وضعیت 2: تشخیص الگوی عضلات چهره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اگر الگوی عضلات چهره تشخیص داده شود</a:t>
                      </a:r>
                      <a:r>
                        <a:rPr lang="fa-I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اتقال به وضعیت 3 - </a:t>
                      </a:r>
                      <a:r>
                        <a:rPr lang="ar-S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اگر الگوی عضلات چهره تشخیص داده نشود</a:t>
                      </a:r>
                      <a:r>
                        <a:rPr lang="fa-I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انتقال به وضعیت 2 (</a:t>
                      </a:r>
                      <a:r>
                        <a:rPr lang="ar-S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تشخیص</a:t>
                      </a:r>
                      <a:r>
                        <a:rPr lang="fa-I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دوباره</a:t>
                      </a:r>
                      <a:r>
                        <a:rPr lang="ar-S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الگوی عضلات چهره</a:t>
                      </a:r>
                      <a:r>
                        <a:rPr lang="fa-I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913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ar-S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وضعیت 3: تشخیص هویت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اگر هویت تشخیص داده شود</a:t>
                      </a:r>
                      <a:r>
                        <a:rPr lang="fa-I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انتقال به وضعیت 4 – </a:t>
                      </a:r>
                      <a:r>
                        <a:rPr lang="ar-S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اگر هویت تشخیص داده نشود</a:t>
                      </a:r>
                      <a:r>
                        <a:rPr lang="fa-I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ar-S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تشخیص هویت ناکامل (تغییر وضعیت به 1)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151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r-S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وضعیت 4: هویت تأیید شده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هویت تأیید شده و اقدام مربوط به آن</a:t>
                      </a:r>
                      <a:r>
                        <a:rPr lang="fa-I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صورت میگیرد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93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r-S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وضعیت 5: هویت تأیید نشده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هویت تأیید شده و اقدام مربوط به آن</a:t>
                      </a:r>
                      <a:r>
                        <a:rPr lang="fa-I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صورت میگیرد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5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9795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D65087-2921-DC62-24D2-963897A652E5}"/>
              </a:ext>
            </a:extLst>
          </p:cNvPr>
          <p:cNvSpPr txBox="1"/>
          <p:nvPr/>
        </p:nvSpPr>
        <p:spPr>
          <a:xfrm>
            <a:off x="7767022" y="208508"/>
            <a:ext cx="34747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i="0" dirty="0">
                <a:effectLst/>
                <a:latin typeface="IRANSans"/>
              </a:rPr>
              <a:t>شبه کد برنامه‌ نویسی ساده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6904C7-E8DE-2B36-0E80-695115220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4" y="208508"/>
            <a:ext cx="5704961" cy="664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9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B18E2F-305B-6EAF-52E2-04F26EEADA20}"/>
              </a:ext>
            </a:extLst>
          </p:cNvPr>
          <p:cNvSpPr txBox="1"/>
          <p:nvPr/>
        </p:nvSpPr>
        <p:spPr>
          <a:xfrm>
            <a:off x="4218790" y="259057"/>
            <a:ext cx="3754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/>
              <a:t>مسائل و چالش‌های قفل هوشمند</a:t>
            </a:r>
            <a:endParaRPr lang="fa-IR" sz="2400" i="0" dirty="0">
              <a:effectLst/>
              <a:latin typeface="IRANSans"/>
            </a:endParaRP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988A7-937A-6943-7274-3DA8AE0EA301}"/>
              </a:ext>
            </a:extLst>
          </p:cNvPr>
          <p:cNvSpPr txBox="1"/>
          <p:nvPr/>
        </p:nvSpPr>
        <p:spPr>
          <a:xfrm>
            <a:off x="7293686" y="1240661"/>
            <a:ext cx="3754419" cy="212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>
              <a:lnSpc>
                <a:spcPct val="150000"/>
              </a:lnSpc>
            </a:pPr>
            <a:endParaRPr lang="fa-IR" b="1" dirty="0"/>
          </a:p>
          <a:p>
            <a:pPr algn="just" rtl="1">
              <a:lnSpc>
                <a:spcPct val="150000"/>
              </a:lnSpc>
            </a:pPr>
            <a:r>
              <a:rPr lang="fa-IR" dirty="0"/>
              <a:t>قفل هوشمند با تشخیص الگوی عضلات چهره به شدت در شرایط نوری ضعیف دچار مشکل تشخیص می‌شود.</a:t>
            </a:r>
          </a:p>
          <a:p>
            <a:pPr algn="just" rtl="1">
              <a:lnSpc>
                <a:spcPct val="150000"/>
              </a:lnSpc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80732-24B4-60BA-8BCF-99028396502F}"/>
              </a:ext>
            </a:extLst>
          </p:cNvPr>
          <p:cNvSpPr txBox="1"/>
          <p:nvPr/>
        </p:nvSpPr>
        <p:spPr>
          <a:xfrm>
            <a:off x="1647712" y="1240661"/>
            <a:ext cx="3754419" cy="212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>
              <a:lnSpc>
                <a:spcPct val="150000"/>
              </a:lnSpc>
            </a:pPr>
            <a:endParaRPr lang="fa-IR" b="1" dirty="0"/>
          </a:p>
          <a:p>
            <a:pPr algn="just" rtl="1">
              <a:lnSpc>
                <a:spcPct val="150000"/>
              </a:lnSpc>
            </a:pPr>
            <a:r>
              <a:rPr lang="fa-IR" dirty="0"/>
              <a:t>نرم افزار تشخیص الگوی عضلات چهره در قفل هوشمند باعث مصرف بیشتر باتری دستگاه می‌شود و نیاز به شارژ مکرر دارد.</a:t>
            </a:r>
          </a:p>
          <a:p>
            <a:pPr algn="just" rtl="1">
              <a:lnSpc>
                <a:spcPct val="150000"/>
              </a:lnSpc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E33596-DFFD-C271-9D5D-FE0A2D614E12}"/>
              </a:ext>
            </a:extLst>
          </p:cNvPr>
          <p:cNvSpPr txBox="1"/>
          <p:nvPr/>
        </p:nvSpPr>
        <p:spPr>
          <a:xfrm>
            <a:off x="3754419" y="3777189"/>
            <a:ext cx="4367605" cy="253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endParaRPr lang="fa-IR" b="1" dirty="0"/>
          </a:p>
          <a:p>
            <a:pPr algn="r" rtl="1">
              <a:lnSpc>
                <a:spcPct val="150000"/>
              </a:lnSpc>
            </a:pPr>
            <a:endParaRPr lang="fa-IR" b="1" dirty="0"/>
          </a:p>
          <a:p>
            <a:pPr algn="r" rtl="1">
              <a:lnSpc>
                <a:spcPct val="150000"/>
              </a:lnSpc>
            </a:pPr>
            <a:r>
              <a:rPr lang="fa-IR" dirty="0"/>
              <a:t>قفل هوشمند با تشخیص الگوی عضلات چهره قابلیت تشخیص حالت های مختلف صورت را ندارد و ممکن است در برخی مواقع به مشکل برخورد.</a:t>
            </a:r>
          </a:p>
          <a:p>
            <a:pPr algn="r" rtl="1">
              <a:lnSpc>
                <a:spcPct val="150000"/>
              </a:lnSpc>
            </a:pP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56C183-2393-A890-AA6F-5499DB4E32A9}"/>
              </a:ext>
            </a:extLst>
          </p:cNvPr>
          <p:cNvSpPr/>
          <p:nvPr/>
        </p:nvSpPr>
        <p:spPr>
          <a:xfrm>
            <a:off x="5732034" y="3927796"/>
            <a:ext cx="2389990" cy="525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fa-IR" b="1" dirty="0"/>
              <a:t>حساسیت به تغییرات صورت</a:t>
            </a:r>
          </a:p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ABB88B-7C4B-4303-FC6C-1EA73D2E9961}"/>
              </a:ext>
            </a:extLst>
          </p:cNvPr>
          <p:cNvSpPr/>
          <p:nvPr/>
        </p:nvSpPr>
        <p:spPr>
          <a:xfrm>
            <a:off x="3012141" y="1034868"/>
            <a:ext cx="2389990" cy="525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1" eaLnBrk="1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800" b="1" kern="1200" dirty="0">
                <a:solidFill>
                  <a:srgbClr val="FFFFFF"/>
                </a:solidFill>
                <a:effectLst/>
                <a:latin typeface="Calisto MT" panose="02040603050505030304" pitchFamily="18" charset="0"/>
                <a:ea typeface="+mn-ea"/>
                <a:cs typeface="Arial" panose="020B0604020202020204" pitchFamily="34" charset="0"/>
              </a:rPr>
              <a:t>مصرف انرژی بالا</a:t>
            </a:r>
            <a:endParaRPr lang="en-US" dirty="0">
              <a:effectLst/>
            </a:endParaRPr>
          </a:p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6E1DA2F-520B-33CD-1B70-DADD370F7E53}"/>
              </a:ext>
            </a:extLst>
          </p:cNvPr>
          <p:cNvSpPr/>
          <p:nvPr/>
        </p:nvSpPr>
        <p:spPr>
          <a:xfrm>
            <a:off x="7734748" y="1034868"/>
            <a:ext cx="3313357" cy="525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1" eaLnBrk="1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800" b="1" kern="1200" dirty="0">
                <a:solidFill>
                  <a:srgbClr val="FFFFFF"/>
                </a:solidFill>
                <a:effectLst/>
                <a:latin typeface="Calisto MT" panose="02040603050505030304" pitchFamily="18" charset="0"/>
                <a:ea typeface="+mn-ea"/>
                <a:cs typeface="Arial" panose="020B0604020202020204" pitchFamily="34" charset="0"/>
              </a:rPr>
              <a:t>مشکل تشخیص در شرایط نوری ضعیف</a:t>
            </a:r>
            <a:endParaRPr lang="en-US" dirty="0">
              <a:effectLst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755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94CCD0-0D94-6B54-64C0-7A6474D0E99A}"/>
              </a:ext>
            </a:extLst>
          </p:cNvPr>
          <p:cNvSpPr txBox="1"/>
          <p:nvPr/>
        </p:nvSpPr>
        <p:spPr>
          <a:xfrm>
            <a:off x="5335793" y="182880"/>
            <a:ext cx="1183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/>
              <a:t>ایده کلی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F43E79-00C8-0673-126E-38F810691751}"/>
              </a:ext>
            </a:extLst>
          </p:cNvPr>
          <p:cNvSpPr txBox="1"/>
          <p:nvPr/>
        </p:nvSpPr>
        <p:spPr>
          <a:xfrm>
            <a:off x="1506071" y="1323191"/>
            <a:ext cx="9509760" cy="2778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fa-IR" dirty="0"/>
              <a:t>قفل هوشمند با تشخیص الگوی عضلات چهره یک سیستم امنیتی است که از دوربین و حسگرها برای تشخیص چهره و تحلیل الگوی حرکات عضلات چهره فرد استفاده می‌کند. این سیستم با شناسایی ویژگی‌های منحصر به فرد در حرکات عضلات چهره، هویت فرد را تأیید کرده و در صورت تأیید، به افتتاح قفل یا دسترسی به منابع مخصوص اجازه می‌دهد. این روش بر اساس تحلیل الگوهای حرکتی و شناسایی خصوصیات فیزیکی فرد استوار است و می‌تواند به عنوان یک راهکار امنیتی هوشمند در دستگاه‌ها یا سیستم‌های مختلف مورد استفاده قرار گیرد.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55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1079AA-F83C-E1CC-79EB-03DDFD7533F9}"/>
              </a:ext>
            </a:extLst>
          </p:cNvPr>
          <p:cNvSpPr txBox="1"/>
          <p:nvPr/>
        </p:nvSpPr>
        <p:spPr>
          <a:xfrm>
            <a:off x="1852108" y="1064366"/>
            <a:ext cx="1001537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سیستم‌های قفل هوشمند با تشخیص الگوی عضلات چهره، اگرچه در مراحل زودترین توسعه و پیاده‌سازی خود هستند، اما تعدادی چالش و مسائل مهم را با خود به همراه دارند. در کل:</a:t>
            </a:r>
          </a:p>
          <a:p>
            <a:pPr algn="r" rtl="1"/>
            <a:r>
              <a:rPr lang="fa-IR" dirty="0"/>
              <a:t>1. پتانسیل امنیتی:</a:t>
            </a:r>
          </a:p>
          <a:p>
            <a:pPr algn="r" rtl="1"/>
            <a:r>
              <a:rPr lang="fa-IR" dirty="0"/>
              <a:t>   - این سیستم‌ها می‌توانند امنیت بالایی را ارائه دهند اگرچه حفظ حریم خصوصی و پیشگیری از حملات تقلبی چالش‌هایی را ایجاد می‌کند.</a:t>
            </a:r>
          </a:p>
          <a:p>
            <a:pPr algn="r" rtl="1"/>
            <a:r>
              <a:rPr lang="fa-IR" dirty="0"/>
              <a:t>2. اعتماد و استفاده گسترده:</a:t>
            </a:r>
          </a:p>
          <a:p>
            <a:pPr algn="r" rtl="1"/>
            <a:r>
              <a:rPr lang="fa-IR" dirty="0"/>
              <a:t>   - تا زمانی که مسائل امنیتی حل شوند و عملکرد بهبود یابد، امکان پذیرفته شدن گسترده‌تر این سیستم‌ها در جامعه و اجتماع میسر خواهد شد.</a:t>
            </a:r>
          </a:p>
          <a:p>
            <a:pPr algn="r" rtl="1"/>
            <a:r>
              <a:rPr lang="fa-IR" dirty="0"/>
              <a:t>3. توسعه تکنولوژی:</a:t>
            </a:r>
          </a:p>
          <a:p>
            <a:pPr algn="r" rtl="1"/>
            <a:r>
              <a:rPr lang="fa-IR" dirty="0"/>
              <a:t>   - با پیشرفت تکنولوژی در زمینه تشخیص الگوی عضلات چهره و هوش مصنوعی، انتظار می‌رود که این سیستم‌ها بهبود یافته و موثرتر شوند.</a:t>
            </a:r>
          </a:p>
          <a:p>
            <a:pPr algn="r" rtl="1"/>
            <a:r>
              <a:rPr lang="fa-IR" dirty="0"/>
              <a:t>4. چالش‌ها و مسائل:</a:t>
            </a:r>
          </a:p>
          <a:p>
            <a:pPr algn="r" rtl="1"/>
            <a:r>
              <a:rPr lang="fa-IR" dirty="0"/>
              <a:t>   - مسائل مانند دقت در تشخیص، مقاومت در برابر شرایط نوری مختلف، و مسائل حفظ حریم خصوصی هنوز به چالش‌هایی برخورد کرده‌اند که نیاز به حل دارند.</a:t>
            </a:r>
          </a:p>
          <a:p>
            <a:pPr algn="r" rtl="1"/>
            <a:r>
              <a:rPr lang="fa-IR" dirty="0"/>
              <a:t>5. کاربردهای آینده:</a:t>
            </a:r>
          </a:p>
          <a:p>
            <a:pPr algn="r" rtl="1"/>
            <a:r>
              <a:rPr lang="fa-IR" dirty="0"/>
              <a:t>   - این سیستم‌ها می‌توانند در حوزه‌های مختلفی از امنیت تا اتوماسیون خانگی و تجهیزات هوشمند مورد استفاده قرار گیرند.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به طور کلی، قفل هوشمند با تشخیص الگوی عضلات چهره یک زمینه پیشرفته و جذاب است که با توسعه و بهبود تکنولوژی، می‌تواند به یک ابزار مهم در حوزه امنیت و اتوماسیون تبدیل شود.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1260C-04A1-9651-C821-A3FE6609F775}"/>
              </a:ext>
            </a:extLst>
          </p:cNvPr>
          <p:cNvSpPr txBox="1"/>
          <p:nvPr/>
        </p:nvSpPr>
        <p:spPr>
          <a:xfrm>
            <a:off x="9595821" y="207489"/>
            <a:ext cx="1871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/>
              <a:t>نتیجه گیری کلی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9578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D95DF5-2F0F-4348-DA51-712BCE15C75C}"/>
              </a:ext>
            </a:extLst>
          </p:cNvPr>
          <p:cNvSpPr txBox="1"/>
          <p:nvPr/>
        </p:nvSpPr>
        <p:spPr>
          <a:xfrm>
            <a:off x="3593053" y="2345168"/>
            <a:ext cx="4744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536559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F12EFD-5800-FF51-A9D4-ACFB4CF4C647}"/>
              </a:ext>
            </a:extLst>
          </p:cNvPr>
          <p:cNvSpPr txBox="1"/>
          <p:nvPr/>
        </p:nvSpPr>
        <p:spPr>
          <a:xfrm>
            <a:off x="5292761" y="246512"/>
            <a:ext cx="1495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b="1" dirty="0"/>
              <a:t>سر فصل ها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CBF4B5-4622-1A32-9F9B-C8C05905A3EC}"/>
              </a:ext>
            </a:extLst>
          </p:cNvPr>
          <p:cNvSpPr txBox="1"/>
          <p:nvPr/>
        </p:nvSpPr>
        <p:spPr>
          <a:xfrm>
            <a:off x="1269403" y="1418181"/>
            <a:ext cx="1019824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000" i="0" dirty="0">
                <a:effectLst/>
                <a:latin typeface="IRANSans"/>
              </a:rPr>
              <a:t>قفل هوشمند چیست؟                                                          </a:t>
            </a:r>
            <a:endParaRPr lang="en-US" sz="2000" i="0" dirty="0">
              <a:effectLst/>
              <a:latin typeface="IRANSans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000" i="0" dirty="0">
                <a:effectLst/>
                <a:latin typeface="IRANSans"/>
              </a:rPr>
              <a:t>نحوه عملکرد قفل هوشمند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000" i="0" dirty="0">
                <a:effectLst/>
                <a:latin typeface="IRANSans"/>
              </a:rPr>
              <a:t>انواع قفل هوشمند</a:t>
            </a:r>
            <a:endParaRPr lang="fa-IR" sz="2000" dirty="0">
              <a:latin typeface="IRANSans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000" dirty="0"/>
              <a:t>کاربردهای قفل هوشمند</a:t>
            </a:r>
            <a:endParaRPr lang="en-US" sz="2000" dirty="0">
              <a:latin typeface="IRANSans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000" i="0" dirty="0">
                <a:effectLst/>
                <a:latin typeface="IRANSans"/>
              </a:rPr>
              <a:t>قفل هوشمند با تشخیص الگوی عضلات چهره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000" dirty="0"/>
              <a:t>ویژگی های قفل هوشمند با تشخیص الگوی عضلات چهره</a:t>
            </a:r>
            <a:endParaRPr lang="en-US" sz="2000" dirty="0">
              <a:latin typeface="IRANSans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000" i="0" dirty="0">
                <a:effectLst/>
                <a:latin typeface="IRANSans"/>
              </a:rPr>
              <a:t>حسگر های قفل هوشمند با تشخیص الگوی عضلات چهره</a:t>
            </a:r>
            <a:endParaRPr lang="fa-IR" sz="2000" dirty="0">
              <a:latin typeface="IRANSans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000" i="0" dirty="0">
                <a:effectLst/>
                <a:latin typeface="IRANSans"/>
              </a:rPr>
              <a:t>جدول حالات قفل هوشمند با تشخیص الگوی عضلات چهره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Sans"/>
              </a:rPr>
              <a:t>جدول </a:t>
            </a:r>
            <a:r>
              <a:rPr lang="en-US" sz="2000" dirty="0">
                <a:latin typeface="IRANSans"/>
              </a:rPr>
              <a:t>Action - percept</a:t>
            </a:r>
            <a:endParaRPr lang="fa-IR" sz="2000" dirty="0">
              <a:latin typeface="IRANSans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000" i="0" dirty="0">
                <a:effectLst/>
                <a:latin typeface="IRANSans"/>
              </a:rPr>
              <a:t>کد برنامه‌ نویسی 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000" dirty="0"/>
              <a:t>مسائل و چالش‌های قفل هوشمند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000" i="0" dirty="0">
                <a:effectLst/>
                <a:latin typeface="IRANSans"/>
              </a:rPr>
              <a:t>ایده کلی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000" i="0" dirty="0">
                <a:effectLst/>
                <a:latin typeface="IRANSans"/>
              </a:rPr>
              <a:t>نتیجه گیری کلی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endParaRPr lang="fa-IR" sz="2000" i="0" dirty="0">
              <a:effectLst/>
              <a:latin typeface="IRAN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862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07C11D-7092-200E-A8E9-883D3EC1CD89}"/>
              </a:ext>
            </a:extLst>
          </p:cNvPr>
          <p:cNvSpPr txBox="1"/>
          <p:nvPr/>
        </p:nvSpPr>
        <p:spPr>
          <a:xfrm>
            <a:off x="7853081" y="505610"/>
            <a:ext cx="351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i="0" dirty="0">
                <a:effectLst/>
                <a:latin typeface="IRANSans"/>
              </a:rPr>
              <a:t>قفل هوشمند چیست؟</a:t>
            </a:r>
            <a:endParaRPr lang="en-US" sz="2400" i="0" dirty="0">
              <a:effectLst/>
              <a:latin typeface="IRANSans"/>
            </a:endParaRPr>
          </a:p>
          <a:p>
            <a:pPr algn="r" rtl="1"/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B33F5E-09D9-7F53-4CDE-DCE340BF4869}"/>
              </a:ext>
            </a:extLst>
          </p:cNvPr>
          <p:cNvSpPr txBox="1"/>
          <p:nvPr/>
        </p:nvSpPr>
        <p:spPr>
          <a:xfrm>
            <a:off x="5637007" y="1746938"/>
            <a:ext cx="5626249" cy="246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>
              <a:lnSpc>
                <a:spcPct val="200000"/>
              </a:lnSpc>
            </a:pPr>
            <a:r>
              <a:rPr lang="fa-IR" sz="2000" b="0" i="0" dirty="0">
                <a:effectLst/>
                <a:latin typeface="IRANSans"/>
              </a:rPr>
              <a:t>قفل هوشمند یک وسیله الکترومکانیکی است که با پروتکل‌های ارتباطی مانند </a:t>
            </a:r>
            <a:r>
              <a:rPr lang="en-US" sz="2000" b="0" i="0" dirty="0">
                <a:effectLst/>
                <a:latin typeface="IRANSans"/>
              </a:rPr>
              <a:t>Bluetooth </a:t>
            </a:r>
            <a:r>
              <a:rPr lang="fa-IR" sz="2000" b="0" i="0" dirty="0">
                <a:effectLst/>
                <a:latin typeface="IRANSans"/>
              </a:rPr>
              <a:t> یا </a:t>
            </a:r>
            <a:r>
              <a:rPr lang="en-US" sz="2000" b="0" i="0" dirty="0">
                <a:effectLst/>
                <a:latin typeface="IRANSans"/>
              </a:rPr>
              <a:t>Wi-Fi </a:t>
            </a:r>
            <a:r>
              <a:rPr lang="fa-IR" sz="2000" b="0" i="0" dirty="0">
                <a:effectLst/>
                <a:latin typeface="IRANSans"/>
              </a:rPr>
              <a:t> کار می‌کند. قفل‌های هوشمند برای باز شدن نیازی به کلید فیزیکی ندارند و از دسترسی‌های بیومتریکی استفاده می‌کنند.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B5561-CDEC-84FA-E103-87BC380BB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63" y="921108"/>
            <a:ext cx="4442908" cy="44429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06176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C9ED9B-1688-56B6-509B-AF550374D779}"/>
              </a:ext>
            </a:extLst>
          </p:cNvPr>
          <p:cNvSpPr txBox="1"/>
          <p:nvPr/>
        </p:nvSpPr>
        <p:spPr>
          <a:xfrm>
            <a:off x="8964706" y="408790"/>
            <a:ext cx="3227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i="0" dirty="0">
                <a:effectLst/>
                <a:latin typeface="IRANSans"/>
              </a:rPr>
              <a:t>نحوه عملکرد قفل هوشمند</a:t>
            </a:r>
            <a:endParaRPr lang="en-US" sz="2400" i="0" dirty="0">
              <a:effectLst/>
              <a:latin typeface="IRANSans"/>
            </a:endParaRPr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049115-A98D-F51B-6360-6514D0AF4B30}"/>
              </a:ext>
            </a:extLst>
          </p:cNvPr>
          <p:cNvSpPr txBox="1"/>
          <p:nvPr/>
        </p:nvSpPr>
        <p:spPr>
          <a:xfrm>
            <a:off x="1513242" y="1355463"/>
            <a:ext cx="9165515" cy="2778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>
              <a:lnSpc>
                <a:spcPct val="200000"/>
              </a:lnSpc>
            </a:pPr>
            <a:r>
              <a:rPr lang="fa-IR" b="1" i="0" dirty="0">
                <a:effectLst/>
                <a:latin typeface="IRANSans"/>
              </a:rPr>
              <a:t>قفل‌های هوشمند</a:t>
            </a:r>
            <a:r>
              <a:rPr lang="fa-IR" b="0" i="0" dirty="0">
                <a:effectLst/>
                <a:latin typeface="IRANSans"/>
              </a:rPr>
              <a:t> می‌توانند توسط اپلیکیشن تلفن همراه از هر کجا کنترل شوند. بسیاری از مدل‌ها برای باز شدن نیاز به یک کد عددی منحصر به فرد دارند. قفل هوشمند به شبکه </a:t>
            </a:r>
            <a:r>
              <a:rPr lang="en-US" b="0" i="0" dirty="0" err="1">
                <a:effectLst/>
                <a:latin typeface="IRANSans"/>
              </a:rPr>
              <a:t>WiFi</a:t>
            </a:r>
            <a:r>
              <a:rPr lang="en-US" b="0" i="0" dirty="0">
                <a:effectLst/>
                <a:latin typeface="IRANSans"/>
              </a:rPr>
              <a:t> </a:t>
            </a:r>
            <a:r>
              <a:rPr lang="fa-IR" b="0" i="0" dirty="0">
                <a:effectLst/>
                <a:latin typeface="IRANSans"/>
              </a:rPr>
              <a:t>خانه شما متصل می‌شود و کد عددی گفته شده یا دستور باز کردن و بستن درب را دریافت می‌کند. بنابراین پس از نصب قفل هوشمند، کافی است که آن را به شبکه خانگی متصل کرده و اپلیکیشن مربوطه را دانلود کنید. سپس یک رمز عددی( یا اثر انگشت، چهره و …) تعریف کرده و از این به بعد بدون گشتن جیب خود، به راحتی وارد خانه شوید.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881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5BEFB2-4F03-E6E0-1986-B745D43ACB9D}"/>
              </a:ext>
            </a:extLst>
          </p:cNvPr>
          <p:cNvSpPr txBox="1"/>
          <p:nvPr/>
        </p:nvSpPr>
        <p:spPr>
          <a:xfrm>
            <a:off x="7412019" y="462579"/>
            <a:ext cx="4098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i="0" dirty="0">
                <a:effectLst/>
                <a:latin typeface="IRANSans"/>
              </a:rPr>
              <a:t>انواع قفل هوشمند</a:t>
            </a:r>
            <a:endParaRPr lang="en-US" sz="2400" i="0" dirty="0">
              <a:effectLst/>
              <a:latin typeface="IRANSans"/>
            </a:endParaRPr>
          </a:p>
          <a:p>
            <a:pPr algn="r" rtl="1"/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84BF67-92B0-A845-6894-BD3460AFD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06" y="298973"/>
            <a:ext cx="2695911" cy="26959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C68B42-318F-F2D2-41B6-0852D9BB8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34" y="2994884"/>
            <a:ext cx="2588335" cy="25883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E37E20-F4F3-179A-3C85-B9869B74B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69" y="2994884"/>
            <a:ext cx="2986368" cy="29863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4CC545-F855-6C5F-A4C5-B5A9804A1E11}"/>
              </a:ext>
            </a:extLst>
          </p:cNvPr>
          <p:cNvSpPr txBox="1"/>
          <p:nvPr/>
        </p:nvSpPr>
        <p:spPr>
          <a:xfrm>
            <a:off x="6324152" y="1452283"/>
            <a:ext cx="529634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1" i="0" dirty="0">
                <a:effectLst/>
                <a:latin typeface="IRANSans"/>
              </a:rPr>
              <a:t>قفل هوشمند اثر انگشتی(بیومتریک)</a:t>
            </a:r>
            <a:endParaRPr lang="en-US" b="1" i="0" dirty="0">
              <a:effectLst/>
              <a:latin typeface="IRANSans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b="1" i="0" dirty="0">
              <a:effectLst/>
              <a:latin typeface="IRANSans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b="1" i="0" dirty="0">
              <a:effectLst/>
              <a:latin typeface="IRANSans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1" i="0" dirty="0">
                <a:effectLst/>
                <a:latin typeface="IRANSans"/>
              </a:rPr>
              <a:t>قفل هوشمند تشخیص چهره</a:t>
            </a:r>
            <a:endParaRPr lang="en-US" b="1" i="0" dirty="0">
              <a:effectLst/>
              <a:latin typeface="IRANSans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b="1" i="0" dirty="0">
              <a:effectLst/>
              <a:latin typeface="IRANSans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b="1" i="0" dirty="0">
              <a:effectLst/>
              <a:latin typeface="IRANSans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1" i="0" dirty="0">
                <a:effectLst/>
                <a:latin typeface="IRANSans"/>
              </a:rPr>
              <a:t>قفل هوشمند با رمز عبور</a:t>
            </a:r>
            <a:endParaRPr lang="en-US" b="1" i="0" dirty="0">
              <a:effectLst/>
              <a:latin typeface="IRANSans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b="1" i="0" dirty="0">
              <a:effectLst/>
              <a:latin typeface="IRANSans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b="1" i="0" dirty="0">
              <a:effectLst/>
              <a:latin typeface="IRANSans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1" i="0" dirty="0">
                <a:effectLst/>
                <a:latin typeface="IRANSans"/>
              </a:rPr>
              <a:t>قفل هوشمند کارتی یا هتلی</a:t>
            </a:r>
            <a:endParaRPr lang="en-US" b="1" i="0" dirty="0">
              <a:effectLst/>
              <a:latin typeface="IRANSans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b="1" i="0" dirty="0">
              <a:effectLst/>
              <a:latin typeface="IRANSans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b="1" i="0" dirty="0">
              <a:effectLst/>
              <a:latin typeface="IRANSans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1" i="0" dirty="0">
                <a:effectLst/>
                <a:latin typeface="IRANSans"/>
              </a:rPr>
              <a:t>قفل هوشمند ترکیبی</a:t>
            </a:r>
            <a:endParaRPr lang="en-US" b="1" i="0" dirty="0">
              <a:effectLst/>
              <a:latin typeface="IRANSans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b="1" i="0" dirty="0">
              <a:effectLst/>
              <a:latin typeface="IRANSans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b="1" i="0" dirty="0">
              <a:effectLst/>
              <a:latin typeface="IRANSans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1" i="0" dirty="0">
                <a:effectLst/>
                <a:latin typeface="IRANSans"/>
              </a:rPr>
              <a:t>قفل هوشمند با قابلیت بازگشایی از طریق تلفن همراه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b="1" i="0" dirty="0">
              <a:effectLst/>
              <a:latin typeface="IRANSans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5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45E904-2B5B-BEFE-DD41-D6AEB86387AA}"/>
              </a:ext>
            </a:extLst>
          </p:cNvPr>
          <p:cNvSpPr txBox="1"/>
          <p:nvPr/>
        </p:nvSpPr>
        <p:spPr>
          <a:xfrm>
            <a:off x="8918090" y="355002"/>
            <a:ext cx="26678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/>
              <a:t>کاربردهای قفل هوشمند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A82AA-818B-678B-20CB-7745C65213B3}"/>
              </a:ext>
            </a:extLst>
          </p:cNvPr>
          <p:cNvSpPr/>
          <p:nvPr/>
        </p:nvSpPr>
        <p:spPr>
          <a:xfrm>
            <a:off x="1721224" y="1093666"/>
            <a:ext cx="494851" cy="38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A1C8C-09B3-B8FE-C544-4A4CBA2879D5}"/>
              </a:ext>
            </a:extLst>
          </p:cNvPr>
          <p:cNvSpPr/>
          <p:nvPr/>
        </p:nvSpPr>
        <p:spPr>
          <a:xfrm>
            <a:off x="1724809" y="4543284"/>
            <a:ext cx="494851" cy="38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C18717-734B-95A2-9D6E-D65DB216C8BB}"/>
              </a:ext>
            </a:extLst>
          </p:cNvPr>
          <p:cNvSpPr/>
          <p:nvPr/>
        </p:nvSpPr>
        <p:spPr>
          <a:xfrm>
            <a:off x="1724809" y="2818475"/>
            <a:ext cx="494851" cy="38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671556-9C40-6862-65A7-0241703F9832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1968649" y="1473797"/>
            <a:ext cx="0" cy="1371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DAB0A7-BF17-106B-BACF-9F625A9E4149}"/>
              </a:ext>
            </a:extLst>
          </p:cNvPr>
          <p:cNvCxnSpPr/>
          <p:nvPr/>
        </p:nvCxnSpPr>
        <p:spPr>
          <a:xfrm>
            <a:off x="1968649" y="3198607"/>
            <a:ext cx="0" cy="1371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C2BE48-7BD3-7275-7C84-5E57985EA69D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1968649" y="849854"/>
            <a:ext cx="1" cy="24381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1393E4-529A-5167-D30E-764295578735}"/>
              </a:ext>
            </a:extLst>
          </p:cNvPr>
          <p:cNvCxnSpPr>
            <a:stCxn id="6" idx="2"/>
          </p:cNvCxnSpPr>
          <p:nvPr/>
        </p:nvCxnSpPr>
        <p:spPr>
          <a:xfrm flipH="1">
            <a:off x="1968649" y="4923416"/>
            <a:ext cx="3586" cy="6920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F995969-14E1-2BB4-B70D-17BD2B083B09}"/>
              </a:ext>
            </a:extLst>
          </p:cNvPr>
          <p:cNvCxnSpPr>
            <a:stCxn id="5" idx="3"/>
          </p:cNvCxnSpPr>
          <p:nvPr/>
        </p:nvCxnSpPr>
        <p:spPr>
          <a:xfrm>
            <a:off x="2216075" y="1283732"/>
            <a:ext cx="123713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D33D41-7D91-943B-0E1A-EAB9D574D827}"/>
              </a:ext>
            </a:extLst>
          </p:cNvPr>
          <p:cNvCxnSpPr/>
          <p:nvPr/>
        </p:nvCxnSpPr>
        <p:spPr>
          <a:xfrm>
            <a:off x="2216075" y="4733350"/>
            <a:ext cx="123713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DD47BAD-B2D1-4347-9BA6-5EC0F6A2F6C8}"/>
              </a:ext>
            </a:extLst>
          </p:cNvPr>
          <p:cNvCxnSpPr/>
          <p:nvPr/>
        </p:nvCxnSpPr>
        <p:spPr>
          <a:xfrm>
            <a:off x="2216075" y="3008541"/>
            <a:ext cx="123713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CBAFA48-38C6-9E0A-38EB-54935DF15956}"/>
              </a:ext>
            </a:extLst>
          </p:cNvPr>
          <p:cNvSpPr txBox="1"/>
          <p:nvPr/>
        </p:nvSpPr>
        <p:spPr>
          <a:xfrm>
            <a:off x="3593057" y="724334"/>
            <a:ext cx="35822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 dirty="0"/>
              <a:t>قفل درب خانه</a:t>
            </a:r>
          </a:p>
          <a:p>
            <a:pPr algn="ctr"/>
            <a:endParaRPr lang="fa-IR" b="1" dirty="0"/>
          </a:p>
          <a:p>
            <a:pPr algn="just" rtl="1"/>
            <a:r>
              <a:rPr lang="fa-IR" dirty="0"/>
              <a:t>از قفل هوشمند با تشخیص الگوی عضلات چهره می توان در درب‌های ورودی و فضاهای خصوصی استفاده کرد.</a:t>
            </a:r>
          </a:p>
          <a:p>
            <a:pPr algn="r"/>
            <a:endParaRPr lang="fa-I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F62ABE-D9CB-CC23-9237-3E157B333DED}"/>
              </a:ext>
            </a:extLst>
          </p:cNvPr>
          <p:cNvSpPr txBox="1"/>
          <p:nvPr/>
        </p:nvSpPr>
        <p:spPr>
          <a:xfrm>
            <a:off x="3593057" y="2657139"/>
            <a:ext cx="35822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b="1" dirty="0"/>
              <a:t>عمارت‌ها و مجتمع‌ها</a:t>
            </a:r>
          </a:p>
          <a:p>
            <a:pPr algn="ctr" rtl="1"/>
            <a:endParaRPr lang="fa-IR" b="1" dirty="0"/>
          </a:p>
          <a:p>
            <a:pPr algn="just" rtl="1"/>
            <a:r>
              <a:rPr lang="fa-IR" dirty="0"/>
              <a:t>مجموعه‌های مسکونی و تجاری مانند عمارت‌ها و مجتمع‌های مسکونی می توانند از قفل هوشمند استفاده کنند.</a:t>
            </a:r>
          </a:p>
          <a:p>
            <a:pPr algn="ctr" rtl="1"/>
            <a:endParaRPr lang="fa-IR" b="1" dirty="0"/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E34A02-1AFF-2ED0-EF1A-77D7194DA07B}"/>
              </a:ext>
            </a:extLst>
          </p:cNvPr>
          <p:cNvSpPr txBox="1"/>
          <p:nvPr/>
        </p:nvSpPr>
        <p:spPr>
          <a:xfrm>
            <a:off x="3593057" y="4570207"/>
            <a:ext cx="35822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b="1" dirty="0"/>
              <a:t>ادارات و شرکت‌ها</a:t>
            </a:r>
          </a:p>
          <a:p>
            <a:pPr algn="ctr" rtl="1"/>
            <a:endParaRPr lang="fa-IR" b="1" dirty="0"/>
          </a:p>
          <a:p>
            <a:pPr algn="just" rtl="1"/>
            <a:r>
              <a:rPr lang="fa-IR" dirty="0"/>
              <a:t>در ادارات و شرکت‌ها نیز امکان استفاده از قفل هوشمند وجود دارد.</a:t>
            </a:r>
          </a:p>
          <a:p>
            <a:pPr algn="ctr" rtl="1"/>
            <a:endParaRPr lang="fa-IR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373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63141-7232-F4AA-532F-1DCFACC7DEC9}"/>
              </a:ext>
            </a:extLst>
          </p:cNvPr>
          <p:cNvSpPr txBox="1"/>
          <p:nvPr/>
        </p:nvSpPr>
        <p:spPr>
          <a:xfrm>
            <a:off x="-591671" y="398033"/>
            <a:ext cx="54110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i="0" dirty="0">
                <a:effectLst/>
                <a:latin typeface="IRANSans"/>
              </a:rPr>
              <a:t>قفل هوشمند با تشخیص الگوی عضلات چهره</a:t>
            </a:r>
            <a:endParaRPr lang="en-US" sz="2000" i="0" dirty="0">
              <a:effectLst/>
              <a:latin typeface="IRANSans"/>
            </a:endParaRPr>
          </a:p>
          <a:p>
            <a:pPr algn="r" rtl="1"/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A2C727-BA44-F8C7-D142-CDE54FAD2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10705" y="398033"/>
            <a:ext cx="3851910" cy="27189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856D8-0191-202D-B862-4DC6DE895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70" y="3243431"/>
            <a:ext cx="3506993" cy="35069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11A94A-070F-52E8-1670-B04AE13F700A}"/>
              </a:ext>
            </a:extLst>
          </p:cNvPr>
          <p:cNvSpPr txBox="1"/>
          <p:nvPr/>
        </p:nvSpPr>
        <p:spPr>
          <a:xfrm>
            <a:off x="656216" y="1762550"/>
            <a:ext cx="4647304" cy="333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>
              <a:lnSpc>
                <a:spcPct val="200000"/>
              </a:lnSpc>
            </a:pPr>
            <a:r>
              <a:rPr lang="fa-IR" dirty="0"/>
              <a:t>یک قفل هوشمند که با شناسایی الگوی عضلات صورت کار میکند. به راحتی قفل درب خانه خود را با این تکنولوژی پیشرفته باز میکند.</a:t>
            </a:r>
          </a:p>
          <a:p>
            <a:pPr algn="just" rtl="1">
              <a:lnSpc>
                <a:spcPct val="200000"/>
              </a:lnSpc>
            </a:pPr>
            <a:endParaRPr lang="fa-IR" dirty="0"/>
          </a:p>
          <a:p>
            <a:pPr algn="just" rtl="1">
              <a:lnSpc>
                <a:spcPct val="200000"/>
              </a:lnSpc>
            </a:pPr>
            <a:endParaRPr lang="fa-IR" dirty="0"/>
          </a:p>
          <a:p>
            <a:pPr algn="just" rtl="1">
              <a:lnSpc>
                <a:spcPct val="200000"/>
              </a:lnSpc>
            </a:pP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Male head 2">
                <a:extLst>
                  <a:ext uri="{FF2B5EF4-FFF2-40B4-BE49-F238E27FC236}">
                    <a16:creationId xmlns:a16="http://schemas.microsoft.com/office/drawing/2014/main" id="{3811CB2D-2C0D-EB34-409B-71C5F012C4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0051444"/>
                  </p:ext>
                </p:extLst>
              </p:nvPr>
            </p:nvGraphicFramePr>
            <p:xfrm>
              <a:off x="1869654" y="3746409"/>
              <a:ext cx="1664187" cy="250103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64187" cy="2501036"/>
                    </a:xfrm>
                    <a:prstGeom prst="rect">
                      <a:avLst/>
                    </a:prstGeom>
                  </am3d:spPr>
                  <am3d:camera>
                    <am3d:pos x="0" y="0" z="714644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1" d="1000000"/>
                    <am3d:preTrans dx="0" dy="-1799531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771" ay="959437" az="-3797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5090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Male head 2">
                <a:extLst>
                  <a:ext uri="{FF2B5EF4-FFF2-40B4-BE49-F238E27FC236}">
                    <a16:creationId xmlns:a16="http://schemas.microsoft.com/office/drawing/2014/main" id="{3811CB2D-2C0D-EB34-409B-71C5F012C4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69654" y="3746409"/>
                <a:ext cx="1664187" cy="25010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4333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5EAB11-2371-0ADF-5E7A-D3765CF7C71A}"/>
              </a:ext>
            </a:extLst>
          </p:cNvPr>
          <p:cNvSpPr txBox="1"/>
          <p:nvPr/>
        </p:nvSpPr>
        <p:spPr>
          <a:xfrm>
            <a:off x="3765177" y="398034"/>
            <a:ext cx="4896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/>
              <a:t>ویژگی های قفل هوشمند با تشخیص الگوی عضلات چهره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24404-646D-1EBC-AAD2-45EAED3A7925}"/>
              </a:ext>
            </a:extLst>
          </p:cNvPr>
          <p:cNvSpPr txBox="1"/>
          <p:nvPr/>
        </p:nvSpPr>
        <p:spPr>
          <a:xfrm>
            <a:off x="7788536" y="1760599"/>
            <a:ext cx="31089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b="1" dirty="0"/>
              <a:t>بازکردن قفل با تشخیص الگوی عضلات</a:t>
            </a:r>
          </a:p>
          <a:p>
            <a:pPr algn="r" rtl="1"/>
            <a:endParaRPr lang="fa-IR" b="1" dirty="0"/>
          </a:p>
          <a:p>
            <a:pPr algn="just" rtl="1">
              <a:lnSpc>
                <a:spcPct val="150000"/>
              </a:lnSpc>
            </a:pPr>
            <a:r>
              <a:rPr lang="fa-IR" dirty="0"/>
              <a:t>سیستم تشخیص الگوی عضلات چهره در قفل هوشمند به شما امکان می دهد که قفل درب را فقط با حرکات صورت خود باز کنید.</a:t>
            </a:r>
          </a:p>
          <a:p>
            <a:pPr algn="r" rtl="1"/>
            <a:endParaRPr lang="fa-IR" b="1" dirty="0"/>
          </a:p>
          <a:p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D2B310C-605B-D3C8-2609-A46C2F055E91}"/>
              </a:ext>
            </a:extLst>
          </p:cNvPr>
          <p:cNvSpPr/>
          <p:nvPr/>
        </p:nvSpPr>
        <p:spPr>
          <a:xfrm>
            <a:off x="11005073" y="1773184"/>
            <a:ext cx="322729" cy="311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94AFEA-10A9-BF3A-A3E3-CD1D1284F407}"/>
              </a:ext>
            </a:extLst>
          </p:cNvPr>
          <p:cNvSpPr txBox="1"/>
          <p:nvPr/>
        </p:nvSpPr>
        <p:spPr>
          <a:xfrm>
            <a:off x="11005073" y="1773184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/>
              <a:t>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401DD6-C134-9EF3-3D9D-673D3C323B90}"/>
              </a:ext>
            </a:extLst>
          </p:cNvPr>
          <p:cNvSpPr txBox="1"/>
          <p:nvPr/>
        </p:nvSpPr>
        <p:spPr>
          <a:xfrm>
            <a:off x="4330849" y="1756944"/>
            <a:ext cx="2732442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b="1" dirty="0"/>
              <a:t>دقت و امنیت بالا</a:t>
            </a:r>
          </a:p>
          <a:p>
            <a:pPr algn="r" rtl="1"/>
            <a:endParaRPr lang="fa-IR" b="1" dirty="0"/>
          </a:p>
          <a:p>
            <a:pPr algn="just" rtl="1">
              <a:lnSpc>
                <a:spcPct val="150000"/>
              </a:lnSpc>
            </a:pPr>
            <a:r>
              <a:rPr lang="fa-IR" dirty="0"/>
              <a:t>نرم افزار تشخیص الگوی عضلات چهره به طور دقیق و با امنیت بالا، صورت شما را تشخیص می دهد و قفل را باز می کند.</a:t>
            </a:r>
          </a:p>
          <a:p>
            <a:pPr algn="r" rtl="1"/>
            <a:endParaRPr lang="fa-IR" b="1" dirty="0"/>
          </a:p>
          <a:p>
            <a:pPr algn="r" rtl="1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E38BC21-FD53-F689-2109-E0D89E2DB702}"/>
              </a:ext>
            </a:extLst>
          </p:cNvPr>
          <p:cNvSpPr/>
          <p:nvPr/>
        </p:nvSpPr>
        <p:spPr>
          <a:xfrm>
            <a:off x="7143078" y="1773184"/>
            <a:ext cx="322729" cy="311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BD553F-B03B-01A5-8D88-62D03695938D}"/>
              </a:ext>
            </a:extLst>
          </p:cNvPr>
          <p:cNvSpPr/>
          <p:nvPr/>
        </p:nvSpPr>
        <p:spPr>
          <a:xfrm>
            <a:off x="3175299" y="1773184"/>
            <a:ext cx="322729" cy="311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051AD-B92B-3BE8-C99F-1EBE57E4DC9F}"/>
              </a:ext>
            </a:extLst>
          </p:cNvPr>
          <p:cNvSpPr txBox="1"/>
          <p:nvPr/>
        </p:nvSpPr>
        <p:spPr>
          <a:xfrm>
            <a:off x="7156972" y="1756944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/>
              <a:t>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9CE677-A3EA-E175-88C5-10C270D3489A}"/>
              </a:ext>
            </a:extLst>
          </p:cNvPr>
          <p:cNvSpPr txBox="1"/>
          <p:nvPr/>
        </p:nvSpPr>
        <p:spPr>
          <a:xfrm>
            <a:off x="3189193" y="1753413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/>
              <a:t>3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D50D47-264F-492E-1C0E-4AFA4B5765FC}"/>
              </a:ext>
            </a:extLst>
          </p:cNvPr>
          <p:cNvSpPr txBox="1"/>
          <p:nvPr/>
        </p:nvSpPr>
        <p:spPr>
          <a:xfrm>
            <a:off x="456752" y="1761990"/>
            <a:ext cx="26248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b="1" dirty="0"/>
              <a:t>سرعت و كارايي بالا</a:t>
            </a:r>
          </a:p>
          <a:p>
            <a:pPr algn="r" rtl="1"/>
            <a:endParaRPr lang="fa-IR" b="1" dirty="0"/>
          </a:p>
          <a:p>
            <a:pPr algn="r" rtl="1">
              <a:lnSpc>
                <a:spcPct val="150000"/>
              </a:lnSpc>
            </a:pPr>
            <a:r>
              <a:rPr lang="fa-IR" dirty="0"/>
              <a:t>باز كردن قفل هوشمند با استفاده از عضلات چهره شما سريعتر از استفاده از كليد هاي فيزيكي يا رمز عبور معمولي است.</a:t>
            </a:r>
          </a:p>
          <a:p>
            <a:pPr algn="r" rtl="1"/>
            <a:endParaRPr lang="fa-IR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87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8EA790-461D-E060-454B-839C78396348}"/>
              </a:ext>
            </a:extLst>
          </p:cNvPr>
          <p:cNvSpPr txBox="1"/>
          <p:nvPr/>
        </p:nvSpPr>
        <p:spPr>
          <a:xfrm>
            <a:off x="5798372" y="408790"/>
            <a:ext cx="588443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i="0" dirty="0">
                <a:effectLst/>
                <a:latin typeface="IRANSans"/>
              </a:rPr>
              <a:t>حسگر های قفل هوشمند با تشخیص الگوی عضلات چهره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A5E24-6A31-3F1D-CE88-CDA3EA8BCD94}"/>
              </a:ext>
            </a:extLst>
          </p:cNvPr>
          <p:cNvSpPr txBox="1"/>
          <p:nvPr/>
        </p:nvSpPr>
        <p:spPr>
          <a:xfrm>
            <a:off x="656216" y="1430767"/>
            <a:ext cx="10886739" cy="29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dirty="0"/>
              <a:t>در عوض، سیستم‌های تشخیص چهره معمولاً از سنسورهای تصویری، مانند دوربین‌های گرهی با کیفیت بالا، و گاهی از سنسورهای دیگر نظیر سنسورهای نوری و اینفرارد </a:t>
            </a:r>
            <a:r>
              <a:rPr lang="en-US" dirty="0"/>
              <a:t>IR)</a:t>
            </a:r>
            <a:r>
              <a:rPr lang="fa-IR" dirty="0"/>
              <a:t>) </a:t>
            </a:r>
            <a:r>
              <a:rPr lang="en-US" dirty="0"/>
              <a:t> </a:t>
            </a:r>
            <a:r>
              <a:rPr lang="fa-IR" dirty="0"/>
              <a:t>برای جمع‌آوری اطلاعات تصویری استفاده می‌کنند.</a:t>
            </a:r>
          </a:p>
          <a:p>
            <a:pPr algn="r" rtl="1">
              <a:lnSpc>
                <a:spcPct val="150000"/>
              </a:lnSpc>
            </a:pPr>
            <a:endParaRPr lang="fa-IR" dirty="0"/>
          </a:p>
          <a:p>
            <a:pPr algn="r" rtl="1">
              <a:lnSpc>
                <a:spcPct val="150000"/>
              </a:lnSpc>
            </a:pPr>
            <a:r>
              <a:rPr lang="fa-IR" dirty="0"/>
              <a:t>برای تشخیص حرکات عضلات چهره، سنسورهایی که اطلاعات مربوط به تغییرات در الگوهای حرکت عضلات را جمع‌آوری کنند نیاز است. </a:t>
            </a:r>
          </a:p>
          <a:p>
            <a:pPr algn="r" rtl="1">
              <a:lnSpc>
                <a:spcPct val="150000"/>
              </a:lnSpc>
            </a:pPr>
            <a:r>
              <a:rPr lang="fa-IR" dirty="0"/>
              <a:t>این سنسورها ممکن است شامل سنسورهای حرکت </a:t>
            </a:r>
            <a:r>
              <a:rPr lang="en-US" dirty="0"/>
              <a:t>motion sensors)</a:t>
            </a:r>
            <a:r>
              <a:rPr lang="fa-IR" dirty="0"/>
              <a:t>)</a:t>
            </a:r>
            <a:r>
              <a:rPr lang="en-US" dirty="0"/>
              <a:t>، </a:t>
            </a:r>
            <a:r>
              <a:rPr lang="fa-IR" dirty="0"/>
              <a:t>سنسورهای فشار </a:t>
            </a:r>
            <a:r>
              <a:rPr lang="en-US" dirty="0"/>
              <a:t>pressure sensors)</a:t>
            </a:r>
            <a:r>
              <a:rPr lang="fa-IR" dirty="0"/>
              <a:t>) </a:t>
            </a:r>
            <a:r>
              <a:rPr lang="en-US" dirty="0"/>
              <a:t>، </a:t>
            </a:r>
            <a:r>
              <a:rPr lang="fa-IR" dirty="0"/>
              <a:t>یا سنسورهای استخوانی     </a:t>
            </a:r>
            <a:r>
              <a:rPr lang="en-US" dirty="0"/>
              <a:t>bone-conduction sensors)</a:t>
            </a:r>
            <a:r>
              <a:rPr lang="fa-IR" dirty="0"/>
              <a:t>) </a:t>
            </a:r>
            <a:r>
              <a:rPr lang="en-US" dirty="0"/>
              <a:t> </a:t>
            </a:r>
            <a:r>
              <a:rPr lang="fa-IR" dirty="0"/>
              <a:t>باشند.</a:t>
            </a:r>
          </a:p>
          <a:p>
            <a:pPr algn="r" rtl="1">
              <a:lnSpc>
                <a:spcPct val="150000"/>
              </a:lnSpc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4D6A08-9279-067E-EEA8-279285197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2" y="3604036"/>
            <a:ext cx="4605484" cy="3076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58839D-CD1F-4A99-0CA3-1B7223C5E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98" y="3874092"/>
            <a:ext cx="3563920" cy="28064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355450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142</TotalTime>
  <Words>1269</Words>
  <Application>Microsoft Office PowerPoint</Application>
  <PresentationFormat>Widescreen</PresentationFormat>
  <Paragraphs>126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Calisto MT</vt:lpstr>
      <vt:lpstr>IRANSans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 hosein</dc:creator>
  <cp:lastModifiedBy>Amir hosein</cp:lastModifiedBy>
  <cp:revision>5</cp:revision>
  <dcterms:created xsi:type="dcterms:W3CDTF">2023-12-29T10:25:58Z</dcterms:created>
  <dcterms:modified xsi:type="dcterms:W3CDTF">2023-12-29T17:43:26Z</dcterms:modified>
</cp:coreProperties>
</file>